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301" r:id="rId4"/>
    <p:sldId id="259" r:id="rId5"/>
    <p:sldId id="260" r:id="rId6"/>
    <p:sldId id="261" r:id="rId7"/>
    <p:sldId id="303" r:id="rId8"/>
    <p:sldId id="262" r:id="rId9"/>
    <p:sldId id="271" r:id="rId10"/>
    <p:sldId id="263" r:id="rId11"/>
    <p:sldId id="266" r:id="rId12"/>
    <p:sldId id="264" r:id="rId13"/>
    <p:sldId id="281" r:id="rId14"/>
    <p:sldId id="282" r:id="rId15"/>
    <p:sldId id="304" r:id="rId16"/>
    <p:sldId id="272" r:id="rId17"/>
    <p:sldId id="265" r:id="rId18"/>
    <p:sldId id="283" r:id="rId19"/>
    <p:sldId id="284" r:id="rId20"/>
    <p:sldId id="293" r:id="rId21"/>
    <p:sldId id="273" r:id="rId22"/>
    <p:sldId id="267" r:id="rId23"/>
    <p:sldId id="269" r:id="rId24"/>
    <p:sldId id="268" r:id="rId25"/>
    <p:sldId id="278" r:id="rId26"/>
    <p:sldId id="290" r:id="rId27"/>
    <p:sldId id="275" r:id="rId28"/>
    <p:sldId id="276" r:id="rId29"/>
    <p:sldId id="277" r:id="rId30"/>
    <p:sldId id="305" r:id="rId31"/>
    <p:sldId id="280" r:id="rId32"/>
    <p:sldId id="274" r:id="rId33"/>
    <p:sldId id="294" r:id="rId34"/>
    <p:sldId id="296" r:id="rId35"/>
    <p:sldId id="295" r:id="rId36"/>
    <p:sldId id="297" r:id="rId37"/>
    <p:sldId id="298" r:id="rId38"/>
    <p:sldId id="300" r:id="rId39"/>
    <p:sldId id="306" r:id="rId40"/>
    <p:sldId id="307" r:id="rId41"/>
    <p:sldId id="299" r:id="rId42"/>
    <p:sldId id="30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1670" autoAdjust="0"/>
  </p:normalViewPr>
  <p:slideViewPr>
    <p:cSldViewPr>
      <p:cViewPr varScale="1">
        <p:scale>
          <a:sx n="58" d="100"/>
          <a:sy n="58" d="100"/>
        </p:scale>
        <p:origin x="-6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.18479105387202618"/>
          <c:y val="1.6931098428340802E-2"/>
          <c:w val="0.5760275968401245"/>
          <c:h val="0.83603386575194238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группа 41</c:v>
                </c:pt>
                <c:pt idx="1">
                  <c:v>группа 42</c:v>
                </c:pt>
                <c:pt idx="2">
                  <c:v>группа 51</c:v>
                </c:pt>
                <c:pt idx="3">
                  <c:v>группа 52</c:v>
                </c:pt>
                <c:pt idx="4">
                  <c:v>группа 61</c:v>
                </c:pt>
                <c:pt idx="5">
                  <c:v>группа 62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0.61000000000000032</c:v>
                </c:pt>
                <c:pt idx="1">
                  <c:v>0.65000000000000036</c:v>
                </c:pt>
                <c:pt idx="2">
                  <c:v>0.61000000000000032</c:v>
                </c:pt>
                <c:pt idx="3">
                  <c:v>0.5900000000000003</c:v>
                </c:pt>
                <c:pt idx="4">
                  <c:v>0.65000000000000036</c:v>
                </c:pt>
                <c:pt idx="5">
                  <c:v>0.64000000000000035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группа 41</c:v>
                </c:pt>
                <c:pt idx="1">
                  <c:v>группа 42</c:v>
                </c:pt>
                <c:pt idx="2">
                  <c:v>группа 51</c:v>
                </c:pt>
                <c:pt idx="3">
                  <c:v>группа 52</c:v>
                </c:pt>
                <c:pt idx="4">
                  <c:v>группа 61</c:v>
                </c:pt>
                <c:pt idx="5">
                  <c:v>группа 62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0.69000000000000061</c:v>
                </c:pt>
                <c:pt idx="1">
                  <c:v>0.67000000000000048</c:v>
                </c:pt>
                <c:pt idx="2">
                  <c:v>0.69000000000000061</c:v>
                </c:pt>
                <c:pt idx="3">
                  <c:v>0.64000000000000035</c:v>
                </c:pt>
                <c:pt idx="4">
                  <c:v>0.76000000000000034</c:v>
                </c:pt>
                <c:pt idx="5">
                  <c:v>0.72000000000000031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группа 41</c:v>
                </c:pt>
                <c:pt idx="1">
                  <c:v>группа 42</c:v>
                </c:pt>
                <c:pt idx="2">
                  <c:v>группа 51</c:v>
                </c:pt>
                <c:pt idx="3">
                  <c:v>группа 52</c:v>
                </c:pt>
                <c:pt idx="4">
                  <c:v>группа 61</c:v>
                </c:pt>
                <c:pt idx="5">
                  <c:v>группа 62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shape val="box"/>
        <c:axId val="95392128"/>
        <c:axId val="95393664"/>
        <c:axId val="0"/>
      </c:bar3DChart>
      <c:catAx>
        <c:axId val="95392128"/>
        <c:scaling>
          <c:orientation val="minMax"/>
        </c:scaling>
        <c:axPos val="l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95393664"/>
        <c:crosses val="autoZero"/>
        <c:auto val="1"/>
        <c:lblAlgn val="ctr"/>
        <c:lblOffset val="100"/>
      </c:catAx>
      <c:valAx>
        <c:axId val="95393664"/>
        <c:scaling>
          <c:orientation val="minMax"/>
        </c:scaling>
        <c:axPos val="b"/>
        <c:majorGridlines/>
        <c:numFmt formatCode="0%" sourceLinked="1"/>
        <c:tickLblPos val="nextTo"/>
        <c:crossAx val="95392128"/>
        <c:crosses val="autoZero"/>
        <c:crossBetween val="between"/>
      </c:valAx>
    </c:plotArea>
    <c:legend>
      <c:legendPos val="r"/>
      <c:legendEntry>
        <c:idx val="0"/>
        <c:delete val="1"/>
      </c:legendEntry>
      <c:layout/>
      <c:txPr>
        <a:bodyPr/>
        <a:lstStyle/>
        <a:p>
          <a:pPr>
            <a:defRPr sz="20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C8F62-7339-465E-B0E1-8AE9710CE2BF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9660D-3D1E-4AE9-BAC0-F8BAC03D15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660D-3D1E-4AE9-BAC0-F8BAC03D158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46BB9BB-76AE-4E15-9CBE-AF9E5A7A2C53}" type="datetimeFigureOut">
              <a:rPr lang="ru-RU" smtClean="0"/>
              <a:pPr/>
              <a:t>04.01.2009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AAD9743-ECE8-411F-81B5-462A8C71B4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2BuxpnkA69mmgIT7HxFOjPOmcbsKPN3CQfGfwJWW3ng/edi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714752"/>
            <a:ext cx="8548718" cy="264755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folHlink"/>
                </a:solidFill>
              </a:rPr>
              <a:t/>
            </a:r>
            <a:br>
              <a:rPr lang="ru-RU" dirty="0" smtClean="0">
                <a:solidFill>
                  <a:schemeClr val="folHlink"/>
                </a:solidFill>
              </a:rPr>
            </a:br>
            <a:r>
              <a:rPr lang="ru-RU" dirty="0" smtClean="0">
                <a:solidFill>
                  <a:schemeClr val="folHlink"/>
                </a:solidFill>
              </a:rPr>
              <a:t>Педагогические достижения за 2012-2013 учебный год</a:t>
            </a:r>
            <a:br>
              <a:rPr lang="ru-RU" dirty="0" smtClean="0">
                <a:solidFill>
                  <a:schemeClr val="folHlink"/>
                </a:solidFill>
              </a:rPr>
            </a:br>
            <a:r>
              <a:rPr lang="ru-RU" dirty="0" smtClean="0">
                <a:solidFill>
                  <a:schemeClr val="folHlink"/>
                </a:solidFill>
              </a:rPr>
              <a:t>музыкального руководителя </a:t>
            </a:r>
            <a:r>
              <a:rPr lang="ru-RU" dirty="0" err="1" smtClean="0">
                <a:solidFill>
                  <a:schemeClr val="folHlink"/>
                </a:solidFill>
              </a:rPr>
              <a:t>Саблуковой</a:t>
            </a:r>
            <a:r>
              <a:rPr lang="ru-RU" dirty="0" smtClean="0">
                <a:solidFill>
                  <a:schemeClr val="folHlink"/>
                </a:solidFill>
              </a:rPr>
              <a:t> Е.П.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379" y="57202"/>
            <a:ext cx="8208040" cy="3635461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folHlink"/>
                </a:solidFill>
              </a:rPr>
              <a:t>Аналитический отчёт </a:t>
            </a:r>
            <a:endParaRPr lang="ru-RU" sz="6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Зима</a:t>
            </a:r>
            <a:endParaRPr lang="ru-RU" dirty="0"/>
          </a:p>
        </p:txBody>
      </p:sp>
      <p:pic>
        <p:nvPicPr>
          <p:cNvPr id="5" name="Содержимое 4" descr="DSCN13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142984"/>
            <a:ext cx="4788973" cy="3591730"/>
          </a:xfrm>
        </p:spPr>
      </p:pic>
      <p:pic>
        <p:nvPicPr>
          <p:cNvPr id="6" name="Содержимое 5" descr="DSCN137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121"/>
            <a:ext cx="4343400" cy="325855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Весна</a:t>
            </a:r>
            <a:endParaRPr lang="ru-RU" dirty="0"/>
          </a:p>
        </p:txBody>
      </p:sp>
      <p:pic>
        <p:nvPicPr>
          <p:cNvPr id="5" name="Содержимое 4" descr="P10500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214422"/>
            <a:ext cx="4039985" cy="3029989"/>
          </a:xfrm>
        </p:spPr>
      </p:pic>
      <p:pic>
        <p:nvPicPr>
          <p:cNvPr id="6" name="Содержимое 5" descr="P10500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7686" y="2214554"/>
            <a:ext cx="4343400" cy="378621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Неделя театра</a:t>
            </a:r>
            <a:endParaRPr lang="ru-RU" dirty="0"/>
          </a:p>
        </p:txBody>
      </p:sp>
      <p:pic>
        <p:nvPicPr>
          <p:cNvPr id="5" name="Содержимое 4" descr="IMG_16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11" name="Содержимое 10" descr="DSCN11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Неделя театра</a:t>
            </a:r>
            <a:endParaRPr lang="ru-RU" dirty="0"/>
          </a:p>
        </p:txBody>
      </p:sp>
      <p:pic>
        <p:nvPicPr>
          <p:cNvPr id="7" name="Содержимое 6" descr="DSCN1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14422"/>
            <a:ext cx="8429684" cy="53578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endParaRPr lang="ru-RU" dirty="0"/>
          </a:p>
        </p:txBody>
      </p:sp>
      <p:pic>
        <p:nvPicPr>
          <p:cNvPr id="5" name="Содержимое 4" descr="Осень 2012 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714356"/>
            <a:ext cx="7286676" cy="546500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Admin\Рабочий стол\лето\P1050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73520"/>
            <a:ext cx="8072494" cy="6127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Неделя театра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5" name="Содержимое 4" descr="DSCN11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428736"/>
            <a:ext cx="5410174" cy="4357694"/>
          </a:xfrm>
        </p:spPr>
      </p:pic>
      <p:pic>
        <p:nvPicPr>
          <p:cNvPr id="6" name="Содержимое 5" descr="DSCN11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2285992"/>
            <a:ext cx="4343400" cy="3071834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 нам приходит Новый год</a:t>
            </a:r>
            <a:endParaRPr lang="ru-RU" dirty="0"/>
          </a:p>
        </p:txBody>
      </p:sp>
      <p:pic>
        <p:nvPicPr>
          <p:cNvPr id="1026" name="Picture 2" descr="G:\Новый год2012\IMG_34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1285860"/>
            <a:ext cx="4191000" cy="2789475"/>
          </a:xfrm>
          <a:prstGeom prst="rect">
            <a:avLst/>
          </a:prstGeom>
          <a:noFill/>
        </p:spPr>
      </p:pic>
      <p:pic>
        <p:nvPicPr>
          <p:cNvPr id="1027" name="Picture 3" descr="G:\Новый год2012\IMG_34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428868"/>
            <a:ext cx="6194270" cy="4125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Новогодние превращения </a:t>
            </a:r>
            <a:endParaRPr lang="ru-RU" dirty="0"/>
          </a:p>
        </p:txBody>
      </p:sp>
      <p:pic>
        <p:nvPicPr>
          <p:cNvPr id="5" name="Содержимое 4" descr="DSCN13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214423"/>
            <a:ext cx="6715172" cy="5357849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28604"/>
            <a:ext cx="8901082" cy="841248"/>
          </a:xfrm>
        </p:spPr>
        <p:txBody>
          <a:bodyPr/>
          <a:lstStyle/>
          <a:p>
            <a:r>
              <a:rPr lang="ru-RU" dirty="0" smtClean="0"/>
              <a:t>Цирковое представление</a:t>
            </a:r>
            <a:endParaRPr lang="ru-RU" dirty="0"/>
          </a:p>
        </p:txBody>
      </p:sp>
      <p:pic>
        <p:nvPicPr>
          <p:cNvPr id="1026" name="Picture 2" descr="F:\е.п\афиша\DSC058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90775"/>
            <a:ext cx="4191000" cy="3143250"/>
          </a:xfrm>
          <a:prstGeom prst="rect">
            <a:avLst/>
          </a:prstGeom>
          <a:noFill/>
        </p:spPr>
      </p:pic>
      <p:pic>
        <p:nvPicPr>
          <p:cNvPr id="1027" name="Picture 3" descr="F:\е.п\афиша\DSC058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33625"/>
            <a:ext cx="4343400" cy="325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hlinkClick r:id="rId2"/>
              </a:rPr>
              <a:t>Самоанализ </a:t>
            </a:r>
            <a:r>
              <a:rPr lang="ru-RU" sz="4000" dirty="0" smtClean="0">
                <a:solidFill>
                  <a:srgbClr val="002060"/>
                </a:solidFill>
                <a:hlinkClick r:id="rId2"/>
              </a:rPr>
              <a:t>педагогической</a:t>
            </a:r>
            <a:r>
              <a:rPr lang="ru-RU" dirty="0" smtClean="0">
                <a:solidFill>
                  <a:srgbClr val="002060"/>
                </a:solidFill>
                <a:hlinkClick r:id="rId2"/>
              </a:rPr>
              <a:t> деятельности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u="sng" dirty="0" smtClean="0">
                <a:solidFill>
                  <a:srgbClr val="002060"/>
                </a:solidFill>
              </a:rPr>
              <a:t>Цель: </a:t>
            </a:r>
            <a:r>
              <a:rPr lang="ru-RU" dirty="0" smtClean="0"/>
              <a:t>Формирование у детей дошкольного возраста эмоциональной отзывчивости на музыку, как средства развития общей культуры, нравственности, интеллекта. </a:t>
            </a:r>
          </a:p>
          <a:p>
            <a:pPr>
              <a:buNone/>
            </a:pPr>
            <a:r>
              <a:rPr lang="ru-RU" u="sng" dirty="0" smtClean="0">
                <a:solidFill>
                  <a:srgbClr val="002060"/>
                </a:solidFill>
              </a:rPr>
              <a:t>Задачи:</a:t>
            </a:r>
          </a:p>
          <a:p>
            <a:r>
              <a:rPr lang="ru-RU" dirty="0" smtClean="0"/>
              <a:t> Воспитывать интерес ребенка к ценностям мировой музыкальной культуры.</a:t>
            </a:r>
          </a:p>
          <a:p>
            <a:r>
              <a:rPr lang="ru-RU" dirty="0" smtClean="0"/>
              <a:t>Развивать навыки, умения, творческое воображение, учитывая индивидуальные и возрастные особенности детей.</a:t>
            </a:r>
          </a:p>
          <a:p>
            <a:r>
              <a:rPr lang="ru-RU" dirty="0" smtClean="0"/>
              <a:t>Формировать нравственно- коммуникативные качества личности во всех видах музыкальной деятельности.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Цирковое представление </a:t>
            </a:r>
            <a:endParaRPr lang="ru-RU" dirty="0"/>
          </a:p>
        </p:txBody>
      </p:sp>
      <p:pic>
        <p:nvPicPr>
          <p:cNvPr id="2050" name="Picture 2" descr="F:\е.п\афиша\DSC058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4833942" cy="3625457"/>
          </a:xfrm>
          <a:prstGeom prst="rect">
            <a:avLst/>
          </a:prstGeom>
          <a:noFill/>
        </p:spPr>
      </p:pic>
      <p:pic>
        <p:nvPicPr>
          <p:cNvPr id="2052" name="Picture 4" descr="F:\е.п\афиша\DSC058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14686"/>
            <a:ext cx="4419600" cy="331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104093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>
          <a:xfrm>
            <a:off x="3071802" y="502648"/>
            <a:ext cx="5643602" cy="4569426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5000636"/>
            <a:ext cx="5867400" cy="522288"/>
          </a:xfrm>
        </p:spPr>
        <p:txBody>
          <a:bodyPr/>
          <a:lstStyle/>
          <a:p>
            <a:r>
              <a:rPr lang="ru-RU" dirty="0" smtClean="0"/>
              <a:t>РАЗВЛЕЧЕНИЯ К 23 ФЕВРАЛЯ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«Есть такая профессия – Родину защищать»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r>
              <a:rPr lang="ru-RU" dirty="0" smtClean="0">
                <a:solidFill>
                  <a:srgbClr val="FF0000"/>
                </a:solidFill>
              </a:rPr>
              <a:t>                                                </a:t>
            </a:r>
            <a:r>
              <a:rPr lang="ru-RU" dirty="0" smtClean="0"/>
              <a:t>                                                                                          </a:t>
            </a:r>
            <a:endParaRPr lang="ru-RU" dirty="0"/>
          </a:p>
        </p:txBody>
      </p:sp>
      <p:pic>
        <p:nvPicPr>
          <p:cNvPr id="15" name="Содержимое 14" descr="P10409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5492" y="2389216"/>
            <a:ext cx="4189615" cy="3146367"/>
          </a:xfrm>
        </p:spPr>
      </p:pic>
      <p:pic>
        <p:nvPicPr>
          <p:cNvPr id="16" name="Содержимое 15" descr="P10409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105"/>
            <a:ext cx="4343400" cy="3258589"/>
          </a:xfrm>
        </p:spPr>
      </p:pic>
      <p:sp>
        <p:nvSpPr>
          <p:cNvPr id="5" name="Прямоугольник 4"/>
          <p:cNvSpPr/>
          <p:nvPr/>
        </p:nvSpPr>
        <p:spPr>
          <a:xfrm>
            <a:off x="571472" y="285728"/>
            <a:ext cx="5530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РАЗВЛЕЧЕНИЯ К 23 ФЕВРАЛЯ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«Мамы всякие нужны»</a:t>
            </a:r>
            <a:endParaRPr lang="ru-RU" dirty="0"/>
          </a:p>
        </p:txBody>
      </p:sp>
      <p:pic>
        <p:nvPicPr>
          <p:cNvPr id="5" name="Содержимое 4" descr="P10500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Содержимое 5" descr="P10500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Зимние постройки</a:t>
            </a:r>
            <a:endParaRPr lang="ru-RU" dirty="0"/>
          </a:p>
        </p:txBody>
      </p:sp>
      <p:pic>
        <p:nvPicPr>
          <p:cNvPr id="5" name="Picture 4" descr="IMG_188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5"/>
            <a:ext cx="4500594" cy="3940968"/>
          </a:xfrm>
          <a:prstGeom prst="rect">
            <a:avLst/>
          </a:prstGeom>
          <a:noFill/>
        </p:spPr>
      </p:pic>
      <p:pic>
        <p:nvPicPr>
          <p:cNvPr id="6" name="Picture 5" descr="IMG_19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52865" y="1000108"/>
            <a:ext cx="3895080" cy="5324492"/>
          </a:xfrm>
          <a:noFill/>
          <a:ln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2020B"/>
                </a:solidFill>
              </a:rPr>
              <a:t/>
            </a:r>
            <a:br>
              <a:rPr lang="ru-RU" b="1" dirty="0" smtClean="0">
                <a:solidFill>
                  <a:srgbClr val="C2020B"/>
                </a:solidFill>
              </a:rPr>
            </a:br>
            <a:r>
              <a:rPr lang="ru-RU" sz="3100" b="1" dirty="0" smtClean="0">
                <a:solidFill>
                  <a:srgbClr val="C2020B"/>
                </a:solidFill>
              </a:rPr>
              <a:t>Использование </a:t>
            </a:r>
            <a:br>
              <a:rPr lang="ru-RU" sz="3100" b="1" dirty="0" smtClean="0">
                <a:solidFill>
                  <a:srgbClr val="C2020B"/>
                </a:solidFill>
              </a:rPr>
            </a:br>
            <a:r>
              <a:rPr lang="ru-RU" sz="3100" b="1" dirty="0" err="1" smtClean="0">
                <a:solidFill>
                  <a:srgbClr val="C2020B"/>
                </a:solidFill>
              </a:rPr>
              <a:t>здоровьесберегающих</a:t>
            </a:r>
            <a:r>
              <a:rPr lang="ru-RU" sz="3100" b="1" dirty="0" smtClean="0">
                <a:solidFill>
                  <a:srgbClr val="C2020B"/>
                </a:solidFill>
              </a:rPr>
              <a:t> технологий</a:t>
            </a:r>
            <a:br>
              <a:rPr lang="ru-RU" sz="3100" b="1" dirty="0" smtClean="0">
                <a:solidFill>
                  <a:srgbClr val="C2020B"/>
                </a:solidFill>
              </a:rPr>
            </a:br>
            <a:r>
              <a:rPr lang="ru-RU" sz="3100" b="1" dirty="0" smtClean="0">
                <a:solidFill>
                  <a:srgbClr val="C2020B"/>
                </a:solidFill>
              </a:rPr>
              <a:t>в работе музыкального руководителя ДОУ </a:t>
            </a:r>
            <a:endParaRPr lang="ru-RU" sz="31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457200" y="500042"/>
            <a:ext cx="3686172" cy="4910158"/>
          </a:xfrm>
        </p:spPr>
        <p:txBody>
          <a:bodyPr>
            <a:normAutofit lnSpcReduction="10000"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1.Приветствие.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Психогимнастическое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упражнение для настройки на рабочий лад.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2. Вводная ходьба. Музыкально-ритмические движения, речь с движением.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430338" algn="l"/>
              </a:tabLs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Слушание музыки (активное и пассивное). Физкультминутка- пальчиковая или жестовая игра - 1 упр.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Пение, песенное творчество: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распевки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артикуляционная гимнастика, дыхательная гимнастика, в качестве физкультминутки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пальчиковая или жестовая игра -1 упр.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Танцы, танцевальное творчество с элементами ритмопластики.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Театральное творчество с элементами ритмопластики,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психогимнастики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(мимика, пантомимика). Музыкальные игры, хороводы.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Игра на ДМИ. Творческое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музицирование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Прощание.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Психогимнастическое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упражнение на релаксацию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13" descr="1.jpe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57752" y="357166"/>
            <a:ext cx="3857652" cy="517578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Овал 50"/>
          <p:cNvSpPr/>
          <p:nvPr/>
        </p:nvSpPr>
        <p:spPr>
          <a:xfrm>
            <a:off x="3714745" y="1928802"/>
            <a:ext cx="1714511" cy="228601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На музыкальных занятиях </a:t>
            </a:r>
            <a:r>
              <a:rPr lang="ru-RU" sz="1400" b="1" dirty="0" err="1" smtClean="0">
                <a:solidFill>
                  <a:schemeClr val="tx1"/>
                </a:solidFill>
              </a:rPr>
              <a:t>используют-ся</a:t>
            </a:r>
            <a:r>
              <a:rPr lang="ru-RU" sz="1400" b="1" dirty="0" smtClean="0">
                <a:solidFill>
                  <a:schemeClr val="tx1"/>
                </a:solidFill>
              </a:rPr>
              <a:t> виды </a:t>
            </a:r>
            <a:r>
              <a:rPr lang="ru-RU" sz="1400" b="1" dirty="0" err="1" smtClean="0">
                <a:solidFill>
                  <a:schemeClr val="tx1"/>
                </a:solidFill>
              </a:rPr>
              <a:t>оздоровле-ния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357686" y="1500174"/>
            <a:ext cx="583737" cy="528612"/>
            <a:chOff x="5288987" y="1803598"/>
            <a:chExt cx="583737" cy="528612"/>
          </a:xfrm>
        </p:grpSpPr>
        <p:sp>
          <p:nvSpPr>
            <p:cNvPr id="49" name="Стрелка вправо 48"/>
            <p:cNvSpPr/>
            <p:nvPr/>
          </p:nvSpPr>
          <p:spPr>
            <a:xfrm rot="16200000">
              <a:off x="5316550" y="1776035"/>
              <a:ext cx="528612" cy="58373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Стрелка вправо 6"/>
            <p:cNvSpPr/>
            <p:nvPr/>
          </p:nvSpPr>
          <p:spPr>
            <a:xfrm rot="16200000">
              <a:off x="5395842" y="1972074"/>
              <a:ext cx="370028" cy="350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256749" y="1784226"/>
            <a:ext cx="528612" cy="583737"/>
            <a:chOff x="6265605" y="2169147"/>
            <a:chExt cx="528612" cy="583737"/>
          </a:xfrm>
        </p:grpSpPr>
        <p:sp>
          <p:nvSpPr>
            <p:cNvPr id="47" name="Стрелка вправо 46"/>
            <p:cNvSpPr/>
            <p:nvPr/>
          </p:nvSpPr>
          <p:spPr>
            <a:xfrm rot="18900000">
              <a:off x="6265605" y="2169147"/>
              <a:ext cx="528612" cy="58373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Стрелка вправо 8"/>
            <p:cNvSpPr/>
            <p:nvPr/>
          </p:nvSpPr>
          <p:spPr>
            <a:xfrm rot="18900000">
              <a:off x="6288829" y="2341962"/>
              <a:ext cx="370028" cy="350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572132" y="214290"/>
            <a:ext cx="1545186" cy="1785950"/>
            <a:chOff x="6580988" y="599211"/>
            <a:chExt cx="1545186" cy="1785950"/>
          </a:xfrm>
        </p:grpSpPr>
        <p:sp>
          <p:nvSpPr>
            <p:cNvPr id="45" name="Овал 44"/>
            <p:cNvSpPr/>
            <p:nvPr/>
          </p:nvSpPr>
          <p:spPr>
            <a:xfrm>
              <a:off x="6580988" y="742087"/>
              <a:ext cx="1545186" cy="154518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Овал 10"/>
            <p:cNvSpPr/>
            <p:nvPr/>
          </p:nvSpPr>
          <p:spPr>
            <a:xfrm>
              <a:off x="6723864" y="599211"/>
              <a:ext cx="1357322" cy="1785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Речь с движением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649861" y="2733281"/>
            <a:ext cx="528612" cy="583737"/>
            <a:chOff x="6658717" y="3118202"/>
            <a:chExt cx="528612" cy="583737"/>
          </a:xfrm>
        </p:grpSpPr>
        <p:sp>
          <p:nvSpPr>
            <p:cNvPr id="43" name="Стрелка вправо 42"/>
            <p:cNvSpPr/>
            <p:nvPr/>
          </p:nvSpPr>
          <p:spPr>
            <a:xfrm>
              <a:off x="6658717" y="3118202"/>
              <a:ext cx="528612" cy="58373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Стрелка вправо 12"/>
            <p:cNvSpPr/>
            <p:nvPr/>
          </p:nvSpPr>
          <p:spPr>
            <a:xfrm>
              <a:off x="6658717" y="3234949"/>
              <a:ext cx="370028" cy="350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429388" y="2285992"/>
            <a:ext cx="1643074" cy="1500198"/>
            <a:chOff x="7223930" y="2708916"/>
            <a:chExt cx="1643074" cy="1500198"/>
          </a:xfrm>
        </p:grpSpPr>
        <p:sp>
          <p:nvSpPr>
            <p:cNvPr id="41" name="Овал 40"/>
            <p:cNvSpPr/>
            <p:nvPr/>
          </p:nvSpPr>
          <p:spPr>
            <a:xfrm>
              <a:off x="7223930" y="2708916"/>
              <a:ext cx="1643074" cy="150019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Овал 14"/>
            <p:cNvSpPr/>
            <p:nvPr/>
          </p:nvSpPr>
          <p:spPr>
            <a:xfrm>
              <a:off x="7366806" y="2923229"/>
              <a:ext cx="1388768" cy="1033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Пальчиковая гимнастика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229186" y="3709900"/>
            <a:ext cx="583737" cy="528612"/>
            <a:chOff x="6238042" y="4094821"/>
            <a:chExt cx="583737" cy="528612"/>
          </a:xfrm>
        </p:grpSpPr>
        <p:sp>
          <p:nvSpPr>
            <p:cNvPr id="39" name="Стрелка вправо 38"/>
            <p:cNvSpPr/>
            <p:nvPr/>
          </p:nvSpPr>
          <p:spPr>
            <a:xfrm rot="2700000">
              <a:off x="6265605" y="4067258"/>
              <a:ext cx="528612" cy="58373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трелка вправо 16"/>
            <p:cNvSpPr/>
            <p:nvPr/>
          </p:nvSpPr>
          <p:spPr>
            <a:xfrm rot="2700000">
              <a:off x="6288829" y="4127937"/>
              <a:ext cx="370028" cy="350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657975" y="4111125"/>
            <a:ext cx="1545186" cy="1545186"/>
            <a:chOff x="6666831" y="4496046"/>
            <a:chExt cx="1545186" cy="1545186"/>
          </a:xfrm>
        </p:grpSpPr>
        <p:sp>
          <p:nvSpPr>
            <p:cNvPr id="37" name="Овал 36"/>
            <p:cNvSpPr/>
            <p:nvPr/>
          </p:nvSpPr>
          <p:spPr>
            <a:xfrm>
              <a:off x="6666831" y="4496046"/>
              <a:ext cx="1545186" cy="154518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Овал 18"/>
            <p:cNvSpPr/>
            <p:nvPr/>
          </p:nvSpPr>
          <p:spPr>
            <a:xfrm>
              <a:off x="6893118" y="4722333"/>
              <a:ext cx="1092612" cy="1092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kern="1200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Психогим-настика</a:t>
              </a:r>
              <a:endParaRPr kumimoji="0" lang="ru-RU" sz="14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286248" y="4214818"/>
            <a:ext cx="583737" cy="508548"/>
            <a:chOff x="5288987" y="4479604"/>
            <a:chExt cx="583737" cy="508548"/>
          </a:xfrm>
        </p:grpSpPr>
        <p:sp>
          <p:nvSpPr>
            <p:cNvPr id="35" name="Стрелка вправо 34"/>
            <p:cNvSpPr/>
            <p:nvPr/>
          </p:nvSpPr>
          <p:spPr>
            <a:xfrm rot="5400000">
              <a:off x="5326582" y="4442009"/>
              <a:ext cx="508548" cy="58373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трелка вправо 20"/>
            <p:cNvSpPr/>
            <p:nvPr/>
          </p:nvSpPr>
          <p:spPr>
            <a:xfrm rot="5400000">
              <a:off x="5402864" y="4482474"/>
              <a:ext cx="355984" cy="350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799407" y="4843111"/>
            <a:ext cx="1545186" cy="1620900"/>
            <a:chOff x="4808263" y="5228032"/>
            <a:chExt cx="1545186" cy="1620900"/>
          </a:xfrm>
        </p:grpSpPr>
        <p:sp>
          <p:nvSpPr>
            <p:cNvPr id="33" name="Овал 32"/>
            <p:cNvSpPr/>
            <p:nvPr/>
          </p:nvSpPr>
          <p:spPr>
            <a:xfrm>
              <a:off x="4808263" y="5228032"/>
              <a:ext cx="1545186" cy="162090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Овал 22"/>
            <p:cNvSpPr/>
            <p:nvPr/>
          </p:nvSpPr>
          <p:spPr>
            <a:xfrm>
              <a:off x="5009352" y="5385557"/>
              <a:ext cx="1092612" cy="11461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kern="1200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Артикуля-ционная</a:t>
              </a:r>
              <a:r>
                <a:rPr kumimoji="0" lang="ru-RU" sz="12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 гимнастика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358638" y="3682337"/>
            <a:ext cx="528612" cy="583737"/>
            <a:chOff x="4367494" y="4067258"/>
            <a:chExt cx="528612" cy="583737"/>
          </a:xfrm>
        </p:grpSpPr>
        <p:sp>
          <p:nvSpPr>
            <p:cNvPr id="31" name="Стрелка вправо 30"/>
            <p:cNvSpPr/>
            <p:nvPr/>
          </p:nvSpPr>
          <p:spPr>
            <a:xfrm rot="8100000">
              <a:off x="4367494" y="4067258"/>
              <a:ext cx="528612" cy="58373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трелка вправо 24"/>
            <p:cNvSpPr/>
            <p:nvPr/>
          </p:nvSpPr>
          <p:spPr>
            <a:xfrm rot="18900000">
              <a:off x="4502854" y="4127937"/>
              <a:ext cx="370028" cy="350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940839" y="4111125"/>
            <a:ext cx="1545186" cy="1545186"/>
            <a:chOff x="2949695" y="4496046"/>
            <a:chExt cx="1545186" cy="1545186"/>
          </a:xfrm>
        </p:grpSpPr>
        <p:sp>
          <p:nvSpPr>
            <p:cNvPr id="29" name="Овал 28"/>
            <p:cNvSpPr/>
            <p:nvPr/>
          </p:nvSpPr>
          <p:spPr>
            <a:xfrm>
              <a:off x="2949695" y="4496046"/>
              <a:ext cx="1545186" cy="154518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Овал 26"/>
            <p:cNvSpPr/>
            <p:nvPr/>
          </p:nvSpPr>
          <p:spPr>
            <a:xfrm>
              <a:off x="3175982" y="4722333"/>
              <a:ext cx="1092612" cy="1092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kern="1200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Фонопреди</a:t>
              </a:r>
              <a:r>
                <a:rPr kumimoji="0" lang="ru-RU" sz="12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kern="1200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ческие</a:t>
              </a:r>
              <a:r>
                <a:rPr kumimoji="0" lang="ru-RU" sz="12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 упражнения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965527" y="2733281"/>
            <a:ext cx="528612" cy="583737"/>
            <a:chOff x="3974383" y="3118202"/>
            <a:chExt cx="528612" cy="583737"/>
          </a:xfrm>
        </p:grpSpPr>
        <p:sp>
          <p:nvSpPr>
            <p:cNvPr id="27" name="Стрелка вправо 26"/>
            <p:cNvSpPr/>
            <p:nvPr/>
          </p:nvSpPr>
          <p:spPr>
            <a:xfrm rot="10800000">
              <a:off x="3974383" y="3118202"/>
              <a:ext cx="528612" cy="58373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трелка вправо 28"/>
            <p:cNvSpPr/>
            <p:nvPr/>
          </p:nvSpPr>
          <p:spPr>
            <a:xfrm rot="21600000">
              <a:off x="4132967" y="3234949"/>
              <a:ext cx="370028" cy="350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70995" y="2252557"/>
            <a:ext cx="1545186" cy="1545186"/>
            <a:chOff x="2179851" y="2637478"/>
            <a:chExt cx="1545186" cy="1545186"/>
          </a:xfrm>
        </p:grpSpPr>
        <p:sp>
          <p:nvSpPr>
            <p:cNvPr id="25" name="Овал 24"/>
            <p:cNvSpPr/>
            <p:nvPr/>
          </p:nvSpPr>
          <p:spPr>
            <a:xfrm>
              <a:off x="2179851" y="2637478"/>
              <a:ext cx="1545186" cy="154518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Овал 30"/>
            <p:cNvSpPr/>
            <p:nvPr/>
          </p:nvSpPr>
          <p:spPr>
            <a:xfrm>
              <a:off x="2406138" y="2863765"/>
              <a:ext cx="1092612" cy="1092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kern="1200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Ритмо-пластика</a:t>
              </a:r>
              <a:endParaRPr kumimoji="0" lang="ru-RU" sz="14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331075" y="1811789"/>
            <a:ext cx="583737" cy="528612"/>
            <a:chOff x="4339931" y="2196710"/>
            <a:chExt cx="583737" cy="528612"/>
          </a:xfrm>
        </p:grpSpPr>
        <p:sp>
          <p:nvSpPr>
            <p:cNvPr id="23" name="Стрелка вправо 22"/>
            <p:cNvSpPr/>
            <p:nvPr/>
          </p:nvSpPr>
          <p:spPr>
            <a:xfrm rot="13500000">
              <a:off x="4367494" y="2169147"/>
              <a:ext cx="528612" cy="58373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трелка вправо 32"/>
            <p:cNvSpPr/>
            <p:nvPr/>
          </p:nvSpPr>
          <p:spPr>
            <a:xfrm rot="24300000">
              <a:off x="4502854" y="2341962"/>
              <a:ext cx="370028" cy="350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940839" y="393989"/>
            <a:ext cx="1545186" cy="1545186"/>
            <a:chOff x="2949695" y="778910"/>
            <a:chExt cx="1545186" cy="1545186"/>
          </a:xfrm>
        </p:grpSpPr>
        <p:sp>
          <p:nvSpPr>
            <p:cNvPr id="21" name="Овал 20"/>
            <p:cNvSpPr/>
            <p:nvPr/>
          </p:nvSpPr>
          <p:spPr>
            <a:xfrm>
              <a:off x="2949695" y="778910"/>
              <a:ext cx="1545186" cy="154518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Овал 34"/>
            <p:cNvSpPr/>
            <p:nvPr/>
          </p:nvSpPr>
          <p:spPr>
            <a:xfrm>
              <a:off x="3151964" y="1027839"/>
              <a:ext cx="1092612" cy="1092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kern="1200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Дыхатель-ная</a:t>
              </a:r>
              <a:r>
                <a:rPr kumimoji="0" lang="ru-RU" sz="12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 гимнастика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 smtClean="0">
                <a:solidFill>
                  <a:srgbClr val="C00000"/>
                </a:solidFill>
              </a:rPr>
              <a:t>Фонопедические</a:t>
            </a:r>
            <a:r>
              <a:rPr lang="ru-RU" sz="3600" dirty="0" smtClean="0">
                <a:solidFill>
                  <a:srgbClr val="C00000"/>
                </a:solidFill>
              </a:rPr>
              <a:t> упражнения </a:t>
            </a:r>
            <a:endParaRPr lang="ru-RU" sz="36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развивают носовое,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диафраг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мальное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, брюшное дыхание </a:t>
            </a:r>
          </a:p>
          <a:p>
            <a:pPr algn="ctr"/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стимулируют гортанно-глоточный аппарат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стимулируют деятельность головного мозга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8" name="Содержимое 7" descr="DSCN11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007268"/>
            <a:ext cx="5340350" cy="40052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Речь с движением 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0"/>
            <a:ext cx="3008313" cy="5410200"/>
          </a:xfrm>
        </p:spPr>
        <p:txBody>
          <a:bodyPr>
            <a:noAutofit/>
          </a:bodyPr>
          <a:lstStyle/>
          <a:p>
            <a:pPr algn="ctr">
              <a:buFont typeface="Arial" pitchFamily="34" charset="0"/>
              <a:buChar char="•"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стимулирует развитие речи 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развивает пространственное мышление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развивает 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внимание,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вообра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жение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воспитывает быстроту реакции и эмоциональную выразительность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Содержимое 4" descr="IMG_158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007269"/>
            <a:ext cx="5340350" cy="400526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Ритмопластика 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357166"/>
            <a:ext cx="3008313" cy="5053034"/>
          </a:xfrm>
        </p:spPr>
        <p:txBody>
          <a:bodyPr>
            <a:no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развивает чувство ритма, музыкальный слух и вкус 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развивает умение правильно и красиво двигаться 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укрепляет различные группы мышц и осанку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развивает умение чувствовать и передавать характер музыки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</a:p>
        </p:txBody>
      </p:sp>
      <p:pic>
        <p:nvPicPr>
          <p:cNvPr id="5" name="Содержимое 4" descr="Осень 2012 0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8991" y="897724"/>
            <a:ext cx="5565799" cy="41743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382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Мониторинг навыков и умений по образовательной области «Музыка»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714488"/>
          <a:ext cx="8929718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пальчиковая гимнастика</a:t>
            </a:r>
            <a:endParaRPr lang="ru-RU" dirty="0"/>
          </a:p>
        </p:txBody>
      </p:sp>
      <p:pic>
        <p:nvPicPr>
          <p:cNvPr id="3075" name="Picture 3" descr="C:\Documents and Settings\Admin\Рабочий стол\лето\P1050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5362" y="1285859"/>
            <a:ext cx="7181414" cy="5386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«Кто много поет, того хворь не берет!» 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28596" y="357166"/>
            <a:ext cx="3008313" cy="48006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звук “о -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” оздоровляет среднюю часть груди;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звук “а -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” массирует глотку, гортань, щитовидную железу;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звук “о - и - о - и” массирует сердце;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звук “а - у - э - и” помогает всему организму в целом.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IMG_29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8992" y="897724"/>
            <a:ext cx="5486408" cy="4114807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214291"/>
            <a:ext cx="457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Результаты музыкально-оздоровительной работы: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357298"/>
            <a:ext cx="78581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повышение уровня развития музыкальных и творческих способностей детей;</a:t>
            </a:r>
          </a:p>
          <a:p>
            <a:pPr lvl="3">
              <a:buFont typeface="Arial" pitchFamily="34" charset="0"/>
              <a:buChar char="•"/>
            </a:pP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стабильность эмоционального благополучия каждого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ребенка;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повышение уровня речевого развития;</a:t>
            </a:r>
          </a:p>
          <a:p>
            <a:pPr lvl="0"/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снижение уровня заболеваемости;</a:t>
            </a:r>
          </a:p>
          <a:p>
            <a:pPr lvl="0">
              <a:buFont typeface="Arial" pitchFamily="34" charset="0"/>
              <a:buChar char="•"/>
            </a:pP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стабильность физической и умственной работоспособности во всех сезонах года, не зависимо от погоды. 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Выпускной бал</a:t>
            </a:r>
            <a:endParaRPr lang="ru-RU" dirty="0"/>
          </a:p>
        </p:txBody>
      </p:sp>
      <p:pic>
        <p:nvPicPr>
          <p:cNvPr id="3074" name="Picture 2" descr="C:\Documents and Settings\Admin\Рабочий стол\выпуск\P10501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071810"/>
            <a:ext cx="4343400" cy="3257550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выпуск\P10501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4191000" cy="3143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«Семья собирается в школу»</a:t>
            </a:r>
            <a:endParaRPr lang="ru-RU" dirty="0"/>
          </a:p>
        </p:txBody>
      </p:sp>
      <p:pic>
        <p:nvPicPr>
          <p:cNvPr id="5122" name="Picture 2" descr="C:\Documents and Settings\Admin\Рабочий стол\P1050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357298"/>
            <a:ext cx="6664490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Прощальный вальс</a:t>
            </a:r>
            <a:endParaRPr lang="ru-RU" dirty="0"/>
          </a:p>
        </p:txBody>
      </p:sp>
      <p:pic>
        <p:nvPicPr>
          <p:cNvPr id="4098" name="Picture 2" descr="C:\Documents and Settings\Admin\Рабочий стол\выпуск\P1050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7823252" cy="5357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Герои «У Лукоморья»</a:t>
            </a:r>
            <a:endParaRPr lang="ru-RU" dirty="0"/>
          </a:p>
        </p:txBody>
      </p:sp>
      <p:pic>
        <p:nvPicPr>
          <p:cNvPr id="6146" name="Picture 2" descr="C:\Documents and Settings\Admin\Рабочий стол\выпуск\P10501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285860"/>
            <a:ext cx="4953035" cy="3714776"/>
          </a:xfrm>
          <a:prstGeom prst="rect">
            <a:avLst/>
          </a:prstGeom>
          <a:noFill/>
        </p:spPr>
      </p:pic>
      <p:pic>
        <p:nvPicPr>
          <p:cNvPr id="6147" name="Picture 3" descr="C:\Documents and Settings\Admin\Рабочий стол\выпуск\P10501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4191000" cy="3143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Герои «У Лукоморья»</a:t>
            </a:r>
            <a:endParaRPr lang="ru-RU" dirty="0"/>
          </a:p>
        </p:txBody>
      </p:sp>
      <p:pic>
        <p:nvPicPr>
          <p:cNvPr id="8194" name="Picture 2" descr="C:\Documents and Settings\Admin\Рабочий стол\выпуск\P10501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71678"/>
            <a:ext cx="4976818" cy="4641444"/>
          </a:xfrm>
          <a:prstGeom prst="rect">
            <a:avLst/>
          </a:prstGeom>
          <a:noFill/>
        </p:spPr>
      </p:pic>
      <p:pic>
        <p:nvPicPr>
          <p:cNvPr id="8195" name="Picture 3" descr="C:\Documents and Settings\Admin\Рабочий стол\выпуск\P10501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214554"/>
            <a:ext cx="4343400" cy="4095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Герои «У Лукоморья»</a:t>
            </a:r>
            <a:endParaRPr lang="ru-RU" dirty="0"/>
          </a:p>
        </p:txBody>
      </p:sp>
      <p:pic>
        <p:nvPicPr>
          <p:cNvPr id="9218" name="Picture 2" descr="C:\Documents and Settings\Admin\Рабочий стол\выпуск\P1050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6858048" cy="5490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r>
              <a:rPr lang="ru-RU" dirty="0" smtClean="0"/>
              <a:t>герои </a:t>
            </a:r>
            <a:r>
              <a:rPr lang="ru-RU" smtClean="0"/>
              <a:t>нашего времени…</a:t>
            </a:r>
            <a:endParaRPr lang="ru-RU" dirty="0"/>
          </a:p>
        </p:txBody>
      </p:sp>
      <p:pic>
        <p:nvPicPr>
          <p:cNvPr id="4098" name="Picture 2" descr="C:\Documents and Settings\Admin\Рабочий стол\лето\P1050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6665408" cy="50006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Наши праздники </a:t>
            </a:r>
            <a:endParaRPr lang="ru-RU" dirty="0"/>
          </a:p>
        </p:txBody>
      </p:sp>
      <p:pic>
        <p:nvPicPr>
          <p:cNvPr id="4" name="Содержимое 3" descr="DSCN1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237834"/>
            <a:ext cx="6517771" cy="4888329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рождения лета</a:t>
            </a:r>
            <a:endParaRPr lang="ru-RU" dirty="0"/>
          </a:p>
        </p:txBody>
      </p:sp>
      <p:pic>
        <p:nvPicPr>
          <p:cNvPr id="5122" name="Picture 2" descr="C:\Documents and Settings\Admin\Рабочий стол\лето\P1050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74428"/>
            <a:ext cx="7000924" cy="4954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выпускники</a:t>
            </a:r>
            <a:endParaRPr lang="ru-RU" dirty="0"/>
          </a:p>
        </p:txBody>
      </p:sp>
      <p:pic>
        <p:nvPicPr>
          <p:cNvPr id="7170" name="Picture 2" descr="C:\Documents and Settings\Admin\Рабочий стол\выпуск\P1050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7786742" cy="5643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Перспективы на следующий учебный год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357158" y="357166"/>
            <a:ext cx="3008313" cy="514353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Изучить коррекционно-развивающие задачи по музыкальному воспитанию: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Укрепление, тренировка двигательного аппарата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 </a:t>
            </a:r>
            <a:r>
              <a:rPr lang="ru-RU" sz="2000" dirty="0" smtClean="0"/>
              <a:t>Оздоровление психики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Нормализация психических процессов и свойств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Исправление ряда речевых недостатков</a:t>
            </a:r>
            <a:endParaRPr lang="ru-RU" sz="2000" dirty="0"/>
          </a:p>
        </p:txBody>
      </p:sp>
      <p:pic>
        <p:nvPicPr>
          <p:cNvPr id="10242" name="Picture 2" descr="F:\е.п\цирк в детском саду\DSC057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007268"/>
            <a:ext cx="5340350" cy="4005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Развлечения  </a:t>
            </a:r>
            <a:endParaRPr lang="ru-RU" dirty="0"/>
          </a:p>
        </p:txBody>
      </p:sp>
      <p:pic>
        <p:nvPicPr>
          <p:cNvPr id="4" name="Содержимое 3" descr="DSCN1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285860"/>
            <a:ext cx="6572296" cy="529060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/>
              <a:t>Участие в поселковых концертах</a:t>
            </a:r>
            <a:endParaRPr lang="ru-RU" dirty="0"/>
          </a:p>
        </p:txBody>
      </p:sp>
      <p:pic>
        <p:nvPicPr>
          <p:cNvPr id="4" name="Содержимое 3" descr="DSCN10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64305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«бусинки»</a:t>
            </a:r>
            <a:endParaRPr lang="ru-RU" dirty="0"/>
          </a:p>
        </p:txBody>
      </p:sp>
      <p:pic>
        <p:nvPicPr>
          <p:cNvPr id="1026" name="Picture 2" descr="C:\Documents and Settings\Admin\Рабочий стол\лето\P1050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3155" y="1285860"/>
            <a:ext cx="6392353" cy="4794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6900850" cy="841248"/>
          </a:xfrm>
        </p:spPr>
        <p:txBody>
          <a:bodyPr/>
          <a:lstStyle/>
          <a:p>
            <a:r>
              <a:rPr lang="ru-RU" dirty="0" smtClean="0">
                <a:solidFill>
                  <a:schemeClr val="hlink"/>
                </a:solidFill>
              </a:rPr>
              <a:t>Осень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Содержимое 6" descr="DSCN11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359022"/>
            <a:ext cx="4500594" cy="4171274"/>
          </a:xfrm>
        </p:spPr>
      </p:pic>
      <p:pic>
        <p:nvPicPr>
          <p:cNvPr id="9" name="Содержимое 8" descr="DSCN12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3357562"/>
            <a:ext cx="4572032" cy="3429024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hlink"/>
                </a:solidFill>
              </a:rPr>
              <a:t>Осень </a:t>
            </a:r>
            <a:endParaRPr lang="ru-RU" dirty="0"/>
          </a:p>
        </p:txBody>
      </p:sp>
      <p:pic>
        <p:nvPicPr>
          <p:cNvPr id="16" name="Содержимое 15" descr="DSCN1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14421"/>
            <a:ext cx="7715304" cy="5643601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386</TotalTime>
  <Words>518</Words>
  <Application>Microsoft Office PowerPoint</Application>
  <PresentationFormat>Экран (4:3)</PresentationFormat>
  <Paragraphs>104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Трек</vt:lpstr>
      <vt:lpstr> Педагогические достижения за 2012-2013 учебный год музыкального руководителя Саблуковой Е.П.  </vt:lpstr>
      <vt:lpstr>Самоанализ педагогической деятельности </vt:lpstr>
      <vt:lpstr>Мониторинг навыков и умений по образовательной области «Музыка»</vt:lpstr>
      <vt:lpstr>Наши праздники </vt:lpstr>
      <vt:lpstr>Развлечения  </vt:lpstr>
      <vt:lpstr>Участие в поселковых концертах</vt:lpstr>
      <vt:lpstr>Наши «бусинки»</vt:lpstr>
      <vt:lpstr>Осень  </vt:lpstr>
      <vt:lpstr>Осень </vt:lpstr>
      <vt:lpstr>Зима</vt:lpstr>
      <vt:lpstr>Весна</vt:lpstr>
      <vt:lpstr>Неделя театра</vt:lpstr>
      <vt:lpstr>Неделя театра</vt:lpstr>
      <vt:lpstr>        </vt:lpstr>
      <vt:lpstr>Слайд 15</vt:lpstr>
      <vt:lpstr>Неделя театра </vt:lpstr>
      <vt:lpstr>К нам приходит Новый год</vt:lpstr>
      <vt:lpstr>Новогодние превращения </vt:lpstr>
      <vt:lpstr>Цирковое представление</vt:lpstr>
      <vt:lpstr>Цирковое представление </vt:lpstr>
      <vt:lpstr>РАЗВЛЕЧЕНИЯ К 23 ФЕВРАЛЯ</vt:lpstr>
      <vt:lpstr>                                                                                                                                            </vt:lpstr>
      <vt:lpstr>Праздник «Мамы всякие нужны»</vt:lpstr>
      <vt:lpstr>Зимние постройки</vt:lpstr>
      <vt:lpstr> Использование  здоровьесберегающих технологий в работе музыкального руководителя ДОУ </vt:lpstr>
      <vt:lpstr>Слайд 26</vt:lpstr>
      <vt:lpstr>Фонопедические упражнения </vt:lpstr>
      <vt:lpstr>Речь с движением </vt:lpstr>
      <vt:lpstr>Ритмопластика </vt:lpstr>
      <vt:lpstr>пальчиковая гимнастика</vt:lpstr>
      <vt:lpstr>«Кто много поет, того хворь не берет!» </vt:lpstr>
      <vt:lpstr>Слайд 32</vt:lpstr>
      <vt:lpstr>Выпускной бал</vt:lpstr>
      <vt:lpstr>Конкурс «Семья собирается в школу»</vt:lpstr>
      <vt:lpstr>Прощальный вальс</vt:lpstr>
      <vt:lpstr>Герои «У Лукоморья»</vt:lpstr>
      <vt:lpstr>Герои «У Лукоморья»</vt:lpstr>
      <vt:lpstr>Герои «У Лукоморья»</vt:lpstr>
      <vt:lpstr> герои нашего времени…</vt:lpstr>
      <vt:lpstr>День рождения лета</vt:lpstr>
      <vt:lpstr>Наши выпускники</vt:lpstr>
      <vt:lpstr>Перспективы на следующий учебный год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Аналитический отчёт  «Педагогические достижения за 2012-2013 учебный год музыкального руководителя Саблуковой Е.П.</dc:title>
  <dc:creator>Admin</dc:creator>
  <cp:lastModifiedBy>Admin</cp:lastModifiedBy>
  <cp:revision>69</cp:revision>
  <dcterms:created xsi:type="dcterms:W3CDTF">2009-01-08T01:06:59Z</dcterms:created>
  <dcterms:modified xsi:type="dcterms:W3CDTF">2009-01-04T14:29:51Z</dcterms:modified>
</cp:coreProperties>
</file>