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8" r:id="rId10"/>
    <p:sldId id="260" r:id="rId11"/>
    <p:sldId id="269" r:id="rId12"/>
    <p:sldId id="272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66FF"/>
    <a:srgbClr val="993300"/>
    <a:srgbClr val="9900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plotArea>
      <c:layout/>
      <c:lineChart>
        <c:grouping val="standard"/>
        <c:ser>
          <c:idx val="0"/>
          <c:order val="0"/>
          <c:tx>
            <c:v>посещаемость в %</c:v>
          </c:tx>
          <c:cat>
            <c:strRef>
              <c:f>Лист1!$A$3:$A$11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65</c:v>
                </c:pt>
                <c:pt idx="1">
                  <c:v>53</c:v>
                </c:pt>
                <c:pt idx="2">
                  <c:v>62</c:v>
                </c:pt>
                <c:pt idx="3">
                  <c:v>58</c:v>
                </c:pt>
                <c:pt idx="4">
                  <c:v>60</c:v>
                </c:pt>
                <c:pt idx="5">
                  <c:v>60</c:v>
                </c:pt>
                <c:pt idx="6">
                  <c:v>56</c:v>
                </c:pt>
                <c:pt idx="7">
                  <c:v>60</c:v>
                </c:pt>
              </c:numCache>
            </c:numRef>
          </c:val>
        </c:ser>
        <c:marker val="1"/>
        <c:axId val="57312000"/>
        <c:axId val="57313536"/>
      </c:lineChart>
      <c:catAx>
        <c:axId val="57312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7313536"/>
        <c:crosses val="autoZero"/>
        <c:auto val="1"/>
        <c:lblAlgn val="ctr"/>
        <c:lblOffset val="100"/>
      </c:catAx>
      <c:valAx>
        <c:axId val="57313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7312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заболеваемость в %</c:v>
          </c:tx>
          <c:spPr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Лист1!$A$21:$A$29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Лист1!$B$21:$B$29</c:f>
              <c:numCache>
                <c:formatCode>General</c:formatCode>
                <c:ptCount val="9"/>
                <c:pt idx="0">
                  <c:v>9</c:v>
                </c:pt>
                <c:pt idx="1">
                  <c:v>15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23</c:v>
                </c:pt>
                <c:pt idx="7">
                  <c:v>7.5</c:v>
                </c:pt>
              </c:numCache>
            </c:numRef>
          </c:val>
          <c:bubble3D val="1"/>
        </c:ser>
        <c:axId val="58341632"/>
        <c:axId val="58355712"/>
      </c:barChart>
      <c:catAx>
        <c:axId val="58341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8355712"/>
        <c:crosses val="autoZero"/>
        <c:auto val="1"/>
        <c:lblAlgn val="ctr"/>
        <c:lblOffset val="100"/>
      </c:catAx>
      <c:valAx>
        <c:axId val="58355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8341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D17C33-9D0D-4E1D-B474-E4863AC1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E3A62A-4E30-49BF-8B59-01D4574A6E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440C7-84E6-4728-B0AB-662A90891D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EB40B-6A18-456C-8038-D6298AE07A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F935-9AC1-4D9B-90B3-248736834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6486-BF68-4048-9C54-9BDA14E65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6795-F374-4639-87B1-9A5550EF6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766D-7013-4533-B3FE-C75DA00AE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B8E5-8486-4F50-AB20-445C5D613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182C7607-6987-4DA1-8D1C-C34159FB3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B3D6710-50D9-4EC6-BD2C-F07CEB91D6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528D42C-1A4F-4448-8D03-0929880EEC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7547E-90BF-4633-A4C0-628343793A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3A885CA-3932-4A12-BC34-9AA3966CE1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12F8730-5D11-432A-B4C6-3F2D02685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1163CED-A54B-4160-BD2A-29B4E64712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ABD53B-8790-43E9-8973-48758EC4AF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5" r:id="rId15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11300"/>
            <a:ext cx="7273925" cy="3502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Аналитический отчёт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«Педагогические достижения за 201</a:t>
            </a:r>
            <a:r>
              <a:rPr lang="en-US" sz="3600" dirty="0" smtClean="0">
                <a:solidFill>
                  <a:schemeClr val="tx1"/>
                </a:solidFill>
              </a:rPr>
              <a:t>2</a:t>
            </a:r>
            <a:r>
              <a:rPr lang="ru-RU" sz="3600" dirty="0" smtClean="0">
                <a:solidFill>
                  <a:schemeClr val="tx1"/>
                </a:solidFill>
              </a:rPr>
              <a:t>-201</a:t>
            </a:r>
            <a:r>
              <a:rPr lang="en-US" sz="3600" dirty="0" smtClean="0">
                <a:solidFill>
                  <a:schemeClr val="tx1"/>
                </a:solidFill>
              </a:rPr>
              <a:t>3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уч.г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группы «Звездочки»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(младшая  группа)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6165850"/>
            <a:ext cx="5805488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Воспитатель Глазунова О.В.</a:t>
            </a:r>
          </a:p>
        </p:txBody>
      </p:sp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375525" cy="10525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>
                <a:solidFill>
                  <a:srgbClr val="FFFF00"/>
                </a:solidFill>
              </a:rPr>
              <a:t>Собери бусы.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7696200" cy="208857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Простые движения рук, помогают убрать напряжение, снимают умственную усталость.</a:t>
            </a:r>
          </a:p>
        </p:txBody>
      </p:sp>
      <p:pic>
        <p:nvPicPr>
          <p:cNvPr id="75783" name="Picture 7" descr="PIC_25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560840" cy="4608512"/>
          </a:xfrm>
        </p:spPr>
      </p:pic>
    </p:spTree>
  </p:cSld>
  <p:clrMapOvr>
    <a:masterClrMapping/>
  </p:clrMapOvr>
  <p:transition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FF00"/>
                </a:solidFill>
              </a:rPr>
              <a:t>Проектная деятельность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2627313" y="5805488"/>
            <a:ext cx="3384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2000" dirty="0">
              <a:solidFill>
                <a:srgbClr val="9966FF"/>
              </a:solidFill>
            </a:endParaRPr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611188" y="4869159"/>
            <a:ext cx="3384550" cy="5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dirty="0" smtClean="0"/>
              <a:t>Елочка красавица</a:t>
            </a:r>
            <a:endParaRPr lang="ru-RU" sz="2000" dirty="0"/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4932363" y="4797152"/>
            <a:ext cx="3384550" cy="71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dirty="0" smtClean="0"/>
              <a:t>Ледяная постройка – символ года</a:t>
            </a:r>
            <a:endParaRPr lang="ru-RU" sz="2000" dirty="0"/>
          </a:p>
        </p:txBody>
      </p:sp>
      <p:pic>
        <p:nvPicPr>
          <p:cNvPr id="9" name="Содержимое 8" descr="PHOT00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176464" cy="3528392"/>
          </a:xfrm>
        </p:spPr>
      </p:pic>
      <p:pic>
        <p:nvPicPr>
          <p:cNvPr id="11" name="Содержимое 10" descr="PHOT01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4182616" cy="3528392"/>
          </a:xfrm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9" grpId="0"/>
      <p:bldP spid="111637" grpId="0"/>
      <p:bldP spid="1116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День защитника отечества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PHOT0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200800" cy="4752528"/>
          </a:xfrm>
        </p:spPr>
      </p:pic>
    </p:spTree>
  </p:cSld>
  <p:clrMapOvr>
    <a:masterClrMapping/>
  </p:clrMapOvr>
  <p:transition advTm="9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323528" y="2276872"/>
            <a:ext cx="8066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Продолжить работу по развитию психический процессов;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Организовать кружковую работу;</a:t>
            </a:r>
            <a:endParaRPr lang="ru-RU" sz="2000" dirty="0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900113" y="260350"/>
            <a:ext cx="6069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Перспективы на следующий учебный год</a:t>
            </a:r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848872" cy="13681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0888"/>
            <a:ext cx="8820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P18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3744416" cy="3587279"/>
          </a:xfrm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u="sng" dirty="0" smtClean="0">
                <a:solidFill>
                  <a:schemeClr val="hlink"/>
                </a:solidFill>
              </a:rPr>
              <a:t>Характеристика группы.</a:t>
            </a:r>
            <a:r>
              <a:rPr lang="ru-RU" dirty="0" smtClean="0">
                <a:solidFill>
                  <a:schemeClr val="hlink"/>
                </a:solidFill>
              </a:rPr>
              <a:t/>
            </a:r>
            <a:br>
              <a:rPr lang="ru-RU" dirty="0" smtClean="0">
                <a:solidFill>
                  <a:schemeClr val="hlink"/>
                </a:solidFill>
              </a:rPr>
            </a:br>
            <a:endParaRPr lang="ru-RU" dirty="0" smtClean="0">
              <a:solidFill>
                <a:schemeClr val="hlink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40768"/>
            <a:ext cx="4390256" cy="414563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800" dirty="0" smtClean="0"/>
              <a:t>Программа: «От рождения до школы» под редакцией Н.Е. </a:t>
            </a:r>
            <a:r>
              <a:rPr lang="ru-RU" sz="2800" dirty="0" err="1" smtClean="0"/>
              <a:t>Вераксы</a:t>
            </a:r>
            <a:r>
              <a:rPr lang="ru-RU" sz="2800" dirty="0" smtClean="0"/>
              <a:t>.</a:t>
            </a:r>
          </a:p>
          <a:p>
            <a:pPr eaLnBrk="1" hangingPunct="1"/>
            <a:r>
              <a:rPr lang="ru-RU" sz="2800" dirty="0" smtClean="0"/>
              <a:t>Возраст: 3 – 4 года.</a:t>
            </a:r>
          </a:p>
          <a:p>
            <a:pPr eaLnBrk="1" hangingPunct="1"/>
            <a:r>
              <a:rPr lang="ru-RU" sz="2800" dirty="0" smtClean="0"/>
              <a:t>Списочный состав: 30 детей;</a:t>
            </a:r>
          </a:p>
          <a:p>
            <a:pPr eaLnBrk="1" hangingPunct="1"/>
            <a:r>
              <a:rPr lang="ru-RU" sz="2800" dirty="0" smtClean="0"/>
              <a:t>Мальчиков – 13;</a:t>
            </a:r>
          </a:p>
          <a:p>
            <a:pPr eaLnBrk="1" hangingPunct="1"/>
            <a:r>
              <a:rPr lang="ru-RU" sz="2800" dirty="0" smtClean="0"/>
              <a:t>Девочек –17 .</a:t>
            </a:r>
          </a:p>
        </p:txBody>
      </p:sp>
    </p:spTree>
  </p:cSld>
  <p:clrMapOvr>
    <a:masterClrMapping/>
  </p:clrMapOvr>
  <p:transition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Посещаемость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71600" y="1124744"/>
          <a:ext cx="7632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7305675" cy="900113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</a:rPr>
              <a:t>Заболеваемость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71600" y="1124744"/>
          <a:ext cx="75608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Graphic spid="6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62664" cy="1044352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FFFF00"/>
                </a:solidFill>
              </a:rPr>
              <a:t>Направления деятельности.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760"/>
            <a:ext cx="4608513" cy="187220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993300"/>
                </a:solidFill>
              </a:rPr>
              <a:t>Художественно-эстетическое развитие.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993300"/>
                </a:solidFill>
              </a:rPr>
              <a:t>Участие во всероссийском творческом конкурсе «</a:t>
            </a:r>
            <a:r>
              <a:rPr lang="ru-RU" sz="2400" dirty="0" err="1" smtClean="0">
                <a:solidFill>
                  <a:srgbClr val="993300"/>
                </a:solidFill>
              </a:rPr>
              <a:t>Баловастики</a:t>
            </a:r>
            <a:r>
              <a:rPr lang="ru-RU" sz="2400" dirty="0" smtClean="0">
                <a:solidFill>
                  <a:srgbClr val="993300"/>
                </a:solidFill>
              </a:rPr>
              <a:t>».</a:t>
            </a:r>
          </a:p>
        </p:txBody>
      </p:sp>
      <p:pic>
        <p:nvPicPr>
          <p:cNvPr id="8" name="Содержимое 7" descr="IMGP18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652120" y="1268760"/>
            <a:ext cx="2304256" cy="2160240"/>
          </a:xfrm>
        </p:spPr>
      </p:pic>
      <p:pic>
        <p:nvPicPr>
          <p:cNvPr id="9" name="Содержимое 8" descr="IMGP1833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456384" cy="2652574"/>
          </a:xfrm>
        </p:spPr>
      </p:pic>
      <p:pic>
        <p:nvPicPr>
          <p:cNvPr id="11" name="Содержимое 8" descr="IMGP1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789221" cy="2664296"/>
          </a:xfrm>
          <a:prstGeom prst="rect">
            <a:avLst/>
          </a:prstGeom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FF00"/>
                </a:solidFill>
              </a:rPr>
              <a:t>Самообразование.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1"/>
            <a:ext cx="8353176" cy="86409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ru-RU" sz="2400" dirty="0" smtClean="0"/>
              <a:t>Тема : 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ru-RU" sz="1800" dirty="0" smtClean="0"/>
              <a:t>Развитие психических процессов в младшем дошкольном возрасте</a:t>
            </a:r>
          </a:p>
        </p:txBody>
      </p:sp>
      <p:pic>
        <p:nvPicPr>
          <p:cNvPr id="6" name="Содержимое 5" descr="IMGP18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7920880" cy="4464496"/>
          </a:xfrm>
        </p:spPr>
      </p:pic>
    </p:spTree>
  </p:cSld>
  <p:clrMapOvr>
    <a:masterClrMapping/>
  </p:clrMapOvr>
  <p:transition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20688"/>
            <a:ext cx="7990656" cy="21602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/>
              <a:t>Цель: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/>
              <a:t>повышение профессиональной компетенции;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/>
              <a:t>ознакомление с новой литературой;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/>
              <a:t>подбор игр и упражнений для детей.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400" dirty="0" smtClean="0"/>
          </a:p>
        </p:txBody>
      </p:sp>
      <p:pic>
        <p:nvPicPr>
          <p:cNvPr id="6" name="Содержимое 5" descr="IMGP18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7344816" cy="4176464"/>
          </a:xfrm>
        </p:spPr>
      </p:pic>
    </p:spTree>
  </p:cSld>
  <p:clrMapOvr>
    <a:masterClrMapping/>
  </p:clrMapOvr>
  <p:transition advTm="1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7416800" cy="973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FF00"/>
                </a:solidFill>
              </a:rPr>
              <a:t>Пальчиковый театр.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125539"/>
            <a:ext cx="7848872" cy="10793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300000"/>
              </a:lnSpc>
              <a:buNone/>
            </a:pPr>
            <a:r>
              <a:rPr lang="ru-RU" sz="2400" dirty="0" smtClean="0"/>
              <a:t>Игра, способствующая развитию мелкой моторики  рук.</a:t>
            </a:r>
          </a:p>
        </p:txBody>
      </p:sp>
      <p:pic>
        <p:nvPicPr>
          <p:cNvPr id="108549" name="Picture 5" descr="PIC_16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272808" cy="4464496"/>
          </a:xfrm>
        </p:spPr>
      </p:pic>
    </p:spTree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139903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solidFill>
                  <a:srgbClr val="FFFF00"/>
                </a:solidFill>
              </a:rPr>
              <a:t>Счетные палочки.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1"/>
            <a:ext cx="7773988" cy="88011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с палочками, способствуют развитию воображения.</a:t>
            </a:r>
          </a:p>
        </p:txBody>
      </p:sp>
      <p:pic>
        <p:nvPicPr>
          <p:cNvPr id="4" name="Picture 8" descr="p49_foto00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2420888"/>
            <a:ext cx="67687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446</TotalTime>
  <Words>158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Аналитический отчёт  «Педагогические достижения за 2012-2013 уч.г. группы «Звездочки» (младшая  группа)</vt:lpstr>
      <vt:lpstr>Характеристика группы. </vt:lpstr>
      <vt:lpstr>Посещаемость</vt:lpstr>
      <vt:lpstr>Заболеваемость</vt:lpstr>
      <vt:lpstr>Направления деятельности.</vt:lpstr>
      <vt:lpstr>Самообразование.</vt:lpstr>
      <vt:lpstr>Слайд 7</vt:lpstr>
      <vt:lpstr>Пальчиковый театр.</vt:lpstr>
      <vt:lpstr>Счетные палочки.</vt:lpstr>
      <vt:lpstr>Собери бусы.</vt:lpstr>
      <vt:lpstr>Проектная деятельность</vt:lpstr>
      <vt:lpstr>День защитника отечества</vt:lpstr>
      <vt:lpstr>Слайд 13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 «Педагогические достижения за 2011-2012 уч.г.» группы «Радуга» (подготовительная группа)</dc:title>
  <dc:creator>Виталий</dc:creator>
  <cp:lastModifiedBy>WIN7XP</cp:lastModifiedBy>
  <cp:revision>36</cp:revision>
  <dcterms:created xsi:type="dcterms:W3CDTF">2012-05-26T04:46:36Z</dcterms:created>
  <dcterms:modified xsi:type="dcterms:W3CDTF">2013-05-30T09:25:23Z</dcterms:modified>
</cp:coreProperties>
</file>